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15119350" cy="10691813"/>
  <p:notesSz cx="9939338" cy="143684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7">
          <p15:clr>
            <a:srgbClr val="A4A3A4"/>
          </p15:clr>
        </p15:guide>
        <p15:guide id="2" pos="476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前林交流館" initials="前林交流館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AE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92670" autoAdjust="0"/>
  </p:normalViewPr>
  <p:slideViewPr>
    <p:cSldViewPr snapToGrid="0">
      <p:cViewPr varScale="1">
        <p:scale>
          <a:sx n="66" d="100"/>
          <a:sy n="66" d="100"/>
        </p:scale>
        <p:origin x="1074" y="84"/>
      </p:cViewPr>
      <p:guideLst>
        <p:guide orient="horz" pos="3367"/>
        <p:guide pos="476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2"/>
            <a:ext cx="4307047" cy="720918"/>
          </a:xfrm>
          <a:prstGeom prst="rect">
            <a:avLst/>
          </a:prstGeom>
        </p:spPr>
        <p:txBody>
          <a:bodyPr vert="horz" lIns="138826" tIns="69412" rIns="138826" bIns="69412" rtlCol="0"/>
          <a:lstStyle>
            <a:lvl1pPr algn="l">
              <a:defRPr sz="17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998" y="2"/>
            <a:ext cx="4307047" cy="720918"/>
          </a:xfrm>
          <a:prstGeom prst="rect">
            <a:avLst/>
          </a:prstGeom>
        </p:spPr>
        <p:txBody>
          <a:bodyPr vert="horz" lIns="138826" tIns="69412" rIns="138826" bIns="69412" rtlCol="0"/>
          <a:lstStyle>
            <a:lvl1pPr algn="r">
              <a:defRPr sz="1700"/>
            </a:lvl1pPr>
          </a:lstStyle>
          <a:p>
            <a:fld id="{7993615B-D058-4513-BE74-3E057DCD4AB5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539875" y="1797050"/>
            <a:ext cx="6859588" cy="4849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826" tIns="69412" rIns="138826" bIns="694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5" y="6914832"/>
            <a:ext cx="7951470" cy="5657583"/>
          </a:xfrm>
          <a:prstGeom prst="rect">
            <a:avLst/>
          </a:prstGeom>
        </p:spPr>
        <p:txBody>
          <a:bodyPr vert="horz" lIns="138826" tIns="69412" rIns="138826" bIns="694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7" y="13647549"/>
            <a:ext cx="4307047" cy="720917"/>
          </a:xfrm>
          <a:prstGeom prst="rect">
            <a:avLst/>
          </a:prstGeom>
        </p:spPr>
        <p:txBody>
          <a:bodyPr vert="horz" lIns="138826" tIns="69412" rIns="138826" bIns="69412" rtlCol="0" anchor="b"/>
          <a:lstStyle>
            <a:lvl1pPr algn="l">
              <a:defRPr sz="17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998" y="13647549"/>
            <a:ext cx="4307047" cy="720917"/>
          </a:xfrm>
          <a:prstGeom prst="rect">
            <a:avLst/>
          </a:prstGeom>
        </p:spPr>
        <p:txBody>
          <a:bodyPr vert="horz" lIns="138826" tIns="69412" rIns="138826" bIns="69412" rtlCol="0" anchor="b"/>
          <a:lstStyle>
            <a:lvl1pPr algn="r">
              <a:defRPr sz="1700"/>
            </a:lvl1pPr>
          </a:lstStyle>
          <a:p>
            <a:fld id="{6D5AE22A-0946-49EA-8DE4-B69D8C69CD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162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4872" rtl="0" eaLnBrk="1" latinLnBrk="0" hangingPunct="1">
      <a:defRPr kumimoji="1" sz="1936" kern="1200">
        <a:solidFill>
          <a:schemeClr val="tx1"/>
        </a:solidFill>
        <a:latin typeface="+mn-lt"/>
        <a:ea typeface="+mn-ea"/>
        <a:cs typeface="+mn-cs"/>
      </a:defRPr>
    </a:lvl1pPr>
    <a:lvl2pPr marL="737436" algn="l" defTabSz="1474872" rtl="0" eaLnBrk="1" latinLnBrk="0" hangingPunct="1">
      <a:defRPr kumimoji="1" sz="1936" kern="1200">
        <a:solidFill>
          <a:schemeClr val="tx1"/>
        </a:solidFill>
        <a:latin typeface="+mn-lt"/>
        <a:ea typeface="+mn-ea"/>
        <a:cs typeface="+mn-cs"/>
      </a:defRPr>
    </a:lvl2pPr>
    <a:lvl3pPr marL="1474872" algn="l" defTabSz="1474872" rtl="0" eaLnBrk="1" latinLnBrk="0" hangingPunct="1">
      <a:defRPr kumimoji="1" sz="1936" kern="1200">
        <a:solidFill>
          <a:schemeClr val="tx1"/>
        </a:solidFill>
        <a:latin typeface="+mn-lt"/>
        <a:ea typeface="+mn-ea"/>
        <a:cs typeface="+mn-cs"/>
      </a:defRPr>
    </a:lvl3pPr>
    <a:lvl4pPr marL="2212309" algn="l" defTabSz="1474872" rtl="0" eaLnBrk="1" latinLnBrk="0" hangingPunct="1">
      <a:defRPr kumimoji="1" sz="1936" kern="1200">
        <a:solidFill>
          <a:schemeClr val="tx1"/>
        </a:solidFill>
        <a:latin typeface="+mn-lt"/>
        <a:ea typeface="+mn-ea"/>
        <a:cs typeface="+mn-cs"/>
      </a:defRPr>
    </a:lvl4pPr>
    <a:lvl5pPr marL="2949745" algn="l" defTabSz="1474872" rtl="0" eaLnBrk="1" latinLnBrk="0" hangingPunct="1">
      <a:defRPr kumimoji="1" sz="1936" kern="1200">
        <a:solidFill>
          <a:schemeClr val="tx1"/>
        </a:solidFill>
        <a:latin typeface="+mn-lt"/>
        <a:ea typeface="+mn-ea"/>
        <a:cs typeface="+mn-cs"/>
      </a:defRPr>
    </a:lvl5pPr>
    <a:lvl6pPr marL="3687181" algn="l" defTabSz="1474872" rtl="0" eaLnBrk="1" latinLnBrk="0" hangingPunct="1">
      <a:defRPr kumimoji="1" sz="1936" kern="1200">
        <a:solidFill>
          <a:schemeClr val="tx1"/>
        </a:solidFill>
        <a:latin typeface="+mn-lt"/>
        <a:ea typeface="+mn-ea"/>
        <a:cs typeface="+mn-cs"/>
      </a:defRPr>
    </a:lvl6pPr>
    <a:lvl7pPr marL="4424617" algn="l" defTabSz="1474872" rtl="0" eaLnBrk="1" latinLnBrk="0" hangingPunct="1">
      <a:defRPr kumimoji="1" sz="1936" kern="1200">
        <a:solidFill>
          <a:schemeClr val="tx1"/>
        </a:solidFill>
        <a:latin typeface="+mn-lt"/>
        <a:ea typeface="+mn-ea"/>
        <a:cs typeface="+mn-cs"/>
      </a:defRPr>
    </a:lvl7pPr>
    <a:lvl8pPr marL="5162053" algn="l" defTabSz="1474872" rtl="0" eaLnBrk="1" latinLnBrk="0" hangingPunct="1">
      <a:defRPr kumimoji="1" sz="1936" kern="1200">
        <a:solidFill>
          <a:schemeClr val="tx1"/>
        </a:solidFill>
        <a:latin typeface="+mn-lt"/>
        <a:ea typeface="+mn-ea"/>
        <a:cs typeface="+mn-cs"/>
      </a:defRPr>
    </a:lvl8pPr>
    <a:lvl9pPr marL="5899489" algn="l" defTabSz="1474872" rtl="0" eaLnBrk="1" latinLnBrk="0" hangingPunct="1">
      <a:defRPr kumimoji="1" sz="1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5AE22A-0946-49EA-8DE4-B69D8C69CD4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7498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1367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9486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777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728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42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79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4007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459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3783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9014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165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D3628-8ED3-47FC-AF21-18C0369AF6CE}" type="datetimeFigureOut">
              <a:rPr kumimoji="1" lang="ja-JP" altLang="en-US" smtClean="0"/>
              <a:t>2026/8/22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0FA6D-5281-4B0C-BC8E-06AEB80DF3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6293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kumimoji="1"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kumimoji="1"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kumimoji="1"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4FEBCB7-D90F-BF57-5878-52AF56C2BB70}"/>
              </a:ext>
            </a:extLst>
          </p:cNvPr>
          <p:cNvSpPr/>
          <p:nvPr/>
        </p:nvSpPr>
        <p:spPr>
          <a:xfrm>
            <a:off x="8164804" y="7430845"/>
            <a:ext cx="6681245" cy="59183"/>
          </a:xfrm>
          <a:prstGeom prst="rect">
            <a:avLst/>
          </a:prstGeom>
          <a:gradFill flip="none" rotWithShape="1">
            <a:gsLst>
              <a:gs pos="0">
                <a:srgbClr val="FCAEF1">
                  <a:alpha val="38000"/>
                </a:srgb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5" name="グループ化 14"/>
          <p:cNvGrpSpPr/>
          <p:nvPr/>
        </p:nvGrpSpPr>
        <p:grpSpPr>
          <a:xfrm>
            <a:off x="293002" y="177876"/>
            <a:ext cx="6879980" cy="1302015"/>
            <a:chOff x="293002" y="177876"/>
            <a:chExt cx="6879980" cy="1302015"/>
          </a:xfrm>
        </p:grpSpPr>
        <p:sp>
          <p:nvSpPr>
            <p:cNvPr id="2" name="横巻き 40">
              <a:extLst>
                <a:ext uri="{FF2B5EF4-FFF2-40B4-BE49-F238E27FC236}">
                  <a16:creationId xmlns:a16="http://schemas.microsoft.com/office/drawing/2014/main" id="{74B1BCA1-4AB7-4951-96E8-F6836E518861}"/>
                </a:ext>
              </a:extLst>
            </p:cNvPr>
            <p:cNvSpPr/>
            <p:nvPr/>
          </p:nvSpPr>
          <p:spPr>
            <a:xfrm>
              <a:off x="293002" y="177876"/>
              <a:ext cx="6879980" cy="1302015"/>
            </a:xfrm>
            <a:prstGeom prst="horizontalScroll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ja-JP" altLang="en-US" sz="4800" u="none" baseline="0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 </a:t>
              </a:r>
              <a:r>
                <a:rPr kumimoji="1" lang="ja-JP" altLang="en-US" sz="4800" u="dbl" baseline="0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西岡タイムズ</a:t>
              </a:r>
              <a:r>
                <a:rPr kumimoji="1" lang="ja-JP" altLang="en-US" sz="4800" u="none" baseline="0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 </a:t>
              </a:r>
              <a:r>
                <a:rPr kumimoji="1" lang="ja-JP" altLang="en-US" sz="4800" u="dbl" baseline="0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 </a:t>
              </a:r>
              <a:br>
                <a:rPr kumimoji="1" lang="en-US" altLang="ja-JP" sz="1100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</a:br>
              <a:r>
                <a:rPr kumimoji="1" lang="ja-JP" altLang="en-US" sz="4800" dirty="0">
                  <a:latin typeface="HGP創英角ﾎﾟｯﾌﾟ体" panose="040B0A00000000000000" pitchFamily="50" charset="-128"/>
                  <a:ea typeface="HGP創英角ﾎﾟｯﾌﾟ体" panose="040B0A00000000000000" pitchFamily="50" charset="-128"/>
                </a:rPr>
                <a:t>　</a:t>
              </a:r>
            </a:p>
          </p:txBody>
        </p:sp>
        <p:sp>
          <p:nvSpPr>
            <p:cNvPr id="11" name="フローチャート: 処理 10">
              <a:extLst>
                <a:ext uri="{FF2B5EF4-FFF2-40B4-BE49-F238E27FC236}">
                  <a16:creationId xmlns:a16="http://schemas.microsoft.com/office/drawing/2014/main" id="{D275057F-BE0B-4558-81D0-46DD31D7DB25}"/>
                </a:ext>
              </a:extLst>
            </p:cNvPr>
            <p:cNvSpPr/>
            <p:nvPr/>
          </p:nvSpPr>
          <p:spPr>
            <a:xfrm>
              <a:off x="5055944" y="399631"/>
              <a:ext cx="1818853" cy="839330"/>
            </a:xfrm>
            <a:prstGeom prst="flowChartProcess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kumimoji="1" lang="ja-JP" altLang="en-US" sz="900" b="1" dirty="0">
                  <a:latin typeface="HG丸ｺﾞｼｯｸM-PRO" pitchFamily="50" charset="-128"/>
                  <a:ea typeface="HG丸ｺﾞｼｯｸM-PRO" pitchFamily="50" charset="-128"/>
                </a:rPr>
                <a:t>令和８年度</a:t>
              </a:r>
              <a:r>
                <a:rPr kumimoji="1" lang="ja-JP" altLang="en-US" sz="900" b="1" baseline="0" dirty="0">
                  <a:latin typeface="HG丸ｺﾞｼｯｸM-PRO" pitchFamily="50" charset="-128"/>
                  <a:ea typeface="HG丸ｺﾞｼｯｸM-PRO" pitchFamily="50" charset="-128"/>
                </a:rPr>
                <a:t>　第３</a:t>
              </a:r>
              <a:r>
                <a:rPr kumimoji="1" lang="ja-JP" altLang="en-US" sz="900" b="1" dirty="0">
                  <a:latin typeface="HG丸ｺﾞｼｯｸM-PRO" pitchFamily="50" charset="-128"/>
                  <a:ea typeface="HG丸ｺﾞｼｯｸM-PRO" pitchFamily="50" charset="-128"/>
                </a:rPr>
                <a:t>号　</a:t>
              </a:r>
              <a:r>
                <a:rPr kumimoji="1" lang="en-US" altLang="ja-JP" sz="900" b="1" dirty="0">
                  <a:latin typeface="HG丸ｺﾞｼｯｸM-PRO" pitchFamily="50" charset="-128"/>
                  <a:ea typeface="HG丸ｺﾞｼｯｸM-PRO" pitchFamily="50" charset="-128"/>
                </a:rPr>
                <a:t>No.</a:t>
              </a:r>
              <a:r>
                <a:rPr kumimoji="1" lang="ja-JP" altLang="en-US" sz="900" b="1" dirty="0">
                  <a:latin typeface="HG丸ｺﾞｼｯｸM-PRO" pitchFamily="50" charset="-128"/>
                  <a:ea typeface="HG丸ｺﾞｼｯｸM-PRO" pitchFamily="50" charset="-128"/>
                </a:rPr>
                <a:t>７０</a:t>
              </a:r>
              <a:r>
                <a:rPr kumimoji="1" lang="en-US" altLang="ja-JP" sz="900" b="1" dirty="0">
                  <a:latin typeface="HG丸ｺﾞｼｯｸM-PRO" pitchFamily="50" charset="-128"/>
                  <a:ea typeface="HG丸ｺﾞｼｯｸM-PRO" pitchFamily="50" charset="-128"/>
                </a:rPr>
                <a:t>202</a:t>
              </a:r>
              <a:r>
                <a:rPr kumimoji="1" lang="ja-JP" altLang="en-US" sz="900" b="1" dirty="0">
                  <a:latin typeface="HG丸ｺﾞｼｯｸM-PRO" pitchFamily="50" charset="-128"/>
                  <a:ea typeface="HG丸ｺﾞｼｯｸM-PRO" pitchFamily="50" charset="-128"/>
                </a:rPr>
                <a:t>６年　　９月　１日</a:t>
              </a:r>
              <a:endParaRPr kumimoji="1" lang="en-US" altLang="ja-JP" sz="900" b="1" dirty="0">
                <a:latin typeface="HG丸ｺﾞｼｯｸM-PRO" pitchFamily="50" charset="-128"/>
                <a:ea typeface="HG丸ｺﾞｼｯｸM-PRO" pitchFamily="50" charset="-128"/>
              </a:endParaRPr>
            </a:p>
            <a:p>
              <a:pPr algn="l"/>
              <a:r>
                <a:rPr kumimoji="1" lang="ja-JP" altLang="en-US" sz="900" b="1" dirty="0">
                  <a:latin typeface="HG丸ｺﾞｼｯｸM-PRO" pitchFamily="50" charset="-128"/>
                  <a:ea typeface="HG丸ｺﾞｼｯｸM-PRO" pitchFamily="50" charset="-128"/>
                </a:rPr>
                <a:t>発　行　　　西岡町自治区</a:t>
              </a:r>
              <a:endParaRPr kumimoji="1" lang="en-US" altLang="ja-JP" sz="900" b="1" dirty="0">
                <a:latin typeface="HG丸ｺﾞｼｯｸM-PRO" pitchFamily="50" charset="-128"/>
                <a:ea typeface="HG丸ｺﾞｼｯｸM-PRO" pitchFamily="50" charset="-128"/>
              </a:endParaRPr>
            </a:p>
            <a:p>
              <a:pPr algn="l"/>
              <a:r>
                <a:rPr kumimoji="1" lang="ja-JP" altLang="en-US" sz="900" b="1" dirty="0">
                  <a:latin typeface="HG丸ｺﾞｼｯｸM-PRO" pitchFamily="50" charset="-128"/>
                  <a:ea typeface="HG丸ｺﾞｼｯｸM-PRO" pitchFamily="50" charset="-128"/>
                </a:rPr>
                <a:t>責任者　　　近藤　浩治</a:t>
              </a:r>
              <a:endParaRPr kumimoji="1" lang="en-US" altLang="ja-JP" sz="900" b="1" dirty="0">
                <a:latin typeface="HG丸ｺﾞｼｯｸM-PRO" pitchFamily="50" charset="-128"/>
                <a:ea typeface="HG丸ｺﾞｼｯｸM-PRO" pitchFamily="50" charset="-128"/>
              </a:endParaRPr>
            </a:p>
            <a:p>
              <a:pPr algn="l"/>
              <a:r>
                <a:rPr kumimoji="1" lang="ja-JP" altLang="en-US" sz="900" b="1" dirty="0">
                  <a:latin typeface="HG丸ｺﾞｼｯｸM-PRO" pitchFamily="50" charset="-128"/>
                  <a:ea typeface="HG丸ｺﾞｼｯｸM-PRO" pitchFamily="50" charset="-128"/>
                </a:rPr>
                <a:t>電話番号　　</a:t>
              </a:r>
              <a:r>
                <a:rPr kumimoji="1" lang="en-US" altLang="ja-JP" sz="900" b="1" dirty="0">
                  <a:latin typeface="HG丸ｺﾞｼｯｸM-PRO" pitchFamily="50" charset="-128"/>
                  <a:ea typeface="HG丸ｺﾞｼｯｸM-PRO" pitchFamily="50" charset="-128"/>
                </a:rPr>
                <a:t>52-3009</a:t>
              </a:r>
            </a:p>
          </p:txBody>
        </p:sp>
      </p:grp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802929BF-0854-A954-CB85-C29B486CD6BA}"/>
              </a:ext>
            </a:extLst>
          </p:cNvPr>
          <p:cNvSpPr txBox="1"/>
          <p:nvPr/>
        </p:nvSpPr>
        <p:spPr>
          <a:xfrm>
            <a:off x="372030" y="2118779"/>
            <a:ext cx="6906593" cy="2490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7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８月８日（土）、西岡神明社で恒例の「西岡町夏まつり」が開催されました。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当日は、藤沢衆議院議員の奥様をはじめ、多くのご来賓の皆さまにお越しいただきました。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オープニングでは、巫女舞や和太鼓の演奏が披露され、会場はお祭りムードに包まれました。同志会によるかき氷の無料提供や子ども会のイベントも盛況で、かき氷を楽しみに並ぶ子ども達の姿や、元気に駆け回る子ども達の笑顔があふれていました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夜になると、櫓を中心に踊りの輪が広がり、炭坑節やダンシングヒーローなど、お馴染みの曲に合わせて、皆さんが楽しく踊りました。さらに、マツケンサンバでは、区長さんがマツケン衣装に身を包んで踊り、会場は大いに盛り上がりました。世代を超えて一緒に笑い踊る姿は、まさに地域のお祭りならではの光景でした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　多くの皆さんのご協力と笑顔に支えられ、今年も西岡町らしい温かく活気のある夏まつりとなりました。ご参加いただいた皆さん、準備や運営にご協力いただいた皆さん、本当にありがとうございました。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1700"/>
              </a:lnSpc>
            </a:pP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53FCB60-85A3-4347-854B-591B66C01776}"/>
              </a:ext>
            </a:extLst>
          </p:cNvPr>
          <p:cNvSpPr/>
          <p:nvPr/>
        </p:nvSpPr>
        <p:spPr>
          <a:xfrm rot="5400000" flipV="1">
            <a:off x="2362576" y="5300508"/>
            <a:ext cx="10462845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角丸四角形 21"/>
          <p:cNvSpPr/>
          <p:nvPr/>
        </p:nvSpPr>
        <p:spPr>
          <a:xfrm>
            <a:off x="1095526" y="1583593"/>
            <a:ext cx="5274932" cy="36577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「西岡町夏まつり」が開催されました</a:t>
            </a:r>
            <a:endParaRPr kumimoji="1" lang="ja-JP" altLang="en-US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角丸四角形 58"/>
          <p:cNvSpPr/>
          <p:nvPr/>
        </p:nvSpPr>
        <p:spPr>
          <a:xfrm>
            <a:off x="8817540" y="405562"/>
            <a:ext cx="5272532" cy="4308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西岡町自治区のホームページを開設しました</a:t>
            </a:r>
            <a:endParaRPr kumimoji="1" lang="ja-JP" altLang="en-US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角丸四角形 61"/>
          <p:cNvSpPr/>
          <p:nvPr/>
        </p:nvSpPr>
        <p:spPr>
          <a:xfrm>
            <a:off x="9971514" y="7781406"/>
            <a:ext cx="3338377" cy="370380"/>
          </a:xfrm>
          <a:prstGeom prst="roundRect">
            <a:avLst/>
          </a:prstGeom>
          <a:solidFill>
            <a:srgbClr val="FCAEF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今後の行事予定（９・１０・１１月）</a:t>
            </a:r>
            <a:endParaRPr kumimoji="1" lang="ja-JP" altLang="en-US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E4FEBCB7-D90F-BF57-5878-52AF56C2BB70}"/>
              </a:ext>
            </a:extLst>
          </p:cNvPr>
          <p:cNvSpPr/>
          <p:nvPr/>
        </p:nvSpPr>
        <p:spPr>
          <a:xfrm flipV="1">
            <a:off x="8164804" y="4902154"/>
            <a:ext cx="6681245" cy="4571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02929BF-0854-A954-CB85-C29B486CD6BA}"/>
              </a:ext>
            </a:extLst>
          </p:cNvPr>
          <p:cNvSpPr txBox="1"/>
          <p:nvPr/>
        </p:nvSpPr>
        <p:spPr>
          <a:xfrm>
            <a:off x="8308142" y="8275416"/>
            <a:ext cx="3326743" cy="175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９月１３日（日）　秋の環境美化活動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９月１９日（土）　敬老を祝う会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９月２５日（金）　秋の交通安全立哨活動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９月２７日（日）　諸役・組長会議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１０月１０日（土）　オータムフェスタ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900"/>
              </a:lnSpc>
            </a:pPr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１１月　８日（日）　総合防災訓練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ts val="1600"/>
              </a:lnSpc>
            </a:pPr>
            <a:endParaRPr lang="ja-JP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02929BF-0854-A954-CB85-C29B486CD6BA}"/>
              </a:ext>
            </a:extLst>
          </p:cNvPr>
          <p:cNvSpPr txBox="1"/>
          <p:nvPr/>
        </p:nvSpPr>
        <p:spPr>
          <a:xfrm>
            <a:off x="8376746" y="9907151"/>
            <a:ext cx="4451748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ja-JP" altLang="en-US" sz="1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各行事は諸事情により延期や中止になる場合がありますので、今後の回覧板で必ずご確認ください。</a:t>
            </a:r>
            <a:endParaRPr lang="ja-JP" altLang="ja-JP" sz="12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02929BF-0854-A954-CB85-C29B486CD6BA}"/>
              </a:ext>
            </a:extLst>
          </p:cNvPr>
          <p:cNvSpPr txBox="1"/>
          <p:nvPr/>
        </p:nvSpPr>
        <p:spPr>
          <a:xfrm>
            <a:off x="9808846" y="4395977"/>
            <a:ext cx="30196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ホームページアドレス　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dirty="0"/>
              <a:t>　</a:t>
            </a:r>
            <a:r>
              <a:rPr lang="en-US" altLang="ja-JP" sz="1200" u="sng" dirty="0"/>
              <a:t>https://www.machikuru.jp/nishiokacho/</a:t>
            </a:r>
            <a:endParaRPr lang="ja-JP" altLang="ja-JP" sz="1200" dirty="0"/>
          </a:p>
        </p:txBody>
      </p:sp>
      <p:sp>
        <p:nvSpPr>
          <p:cNvPr id="44" name="角丸四角形 43"/>
          <p:cNvSpPr/>
          <p:nvPr/>
        </p:nvSpPr>
        <p:spPr>
          <a:xfrm>
            <a:off x="8817540" y="5298509"/>
            <a:ext cx="5272532" cy="43089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ja-JP" altLang="en-US" sz="1400" b="1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来年度の評議員選出の準備をお願いします</a:t>
            </a:r>
            <a:endParaRPr kumimoji="1" lang="ja-JP" altLang="en-US" sz="1400" b="1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802929BF-0854-A954-CB85-C29B486CD6BA}"/>
              </a:ext>
            </a:extLst>
          </p:cNvPr>
          <p:cNvSpPr txBox="1"/>
          <p:nvPr/>
        </p:nvSpPr>
        <p:spPr>
          <a:xfrm>
            <a:off x="8153436" y="5939138"/>
            <a:ext cx="66007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７組から１３組は、来年度の評議員選出の対象地区です。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各組からの選出人数は次のとおりです。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・７組、８組、９組、１０組 ： 各１名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・１１組、１２組 ： 両組合わせて１名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組長さんを中心に、１２月末までに選出していただけるよう、組内での話し合いや準備を進めていただきますようお願いします。</a:t>
            </a:r>
            <a:endParaRPr lang="ja-JP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867" y="8525770"/>
            <a:ext cx="1999027" cy="1884083"/>
          </a:xfrm>
          <a:prstGeom prst="rect">
            <a:avLst/>
          </a:prstGeom>
        </p:spPr>
      </p:pic>
      <p:pic>
        <p:nvPicPr>
          <p:cNvPr id="26" name="図 2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285" y="2966953"/>
            <a:ext cx="1814599" cy="1785721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69" y="5977467"/>
            <a:ext cx="5929983" cy="444748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26" y="4427047"/>
            <a:ext cx="1960605" cy="147045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349" y="4427047"/>
            <a:ext cx="1954527" cy="1465896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647" y="4427048"/>
            <a:ext cx="1954528" cy="146589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802929BF-0854-A954-CB85-C29B486CD6BA}"/>
              </a:ext>
            </a:extLst>
          </p:cNvPr>
          <p:cNvSpPr txBox="1"/>
          <p:nvPr/>
        </p:nvSpPr>
        <p:spPr>
          <a:xfrm>
            <a:off x="7806686" y="1078570"/>
            <a:ext cx="47821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ホームページでは、自治区の行事予定をはじめ、回覧板でお知らせした案内文書やチラシ、ごみの分別方法などを掲載しています。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「回覧板を見逃してしまった」「イベントの日程を確認したい」といったときにも、ぜひご活用ください。</a:t>
            </a:r>
            <a:endParaRPr lang="en-US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今後、皆さまのご意見やご要望を取り入れながら、より充実したホームページにしていきたいと考えています。ぜひ一度、ホームページをご覧ください。</a:t>
            </a:r>
            <a:endParaRPr lang="ja-JP" altLang="ja-JP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D372150B-16E5-892B-7114-288B6B325BD1}"/>
              </a:ext>
            </a:extLst>
          </p:cNvPr>
          <p:cNvSpPr/>
          <p:nvPr/>
        </p:nvSpPr>
        <p:spPr>
          <a:xfrm>
            <a:off x="9971513" y="2679043"/>
            <a:ext cx="2734438" cy="1384995"/>
          </a:xfrm>
          <a:prstGeom prst="wedgeRoundRectCallout">
            <a:avLst>
              <a:gd name="adj1" fmla="val -52639"/>
              <a:gd name="adj2" fmla="val 63258"/>
              <a:gd name="adj3" fmla="val 16667"/>
            </a:avLst>
          </a:prstGeom>
          <a:noFill/>
          <a:ln w="317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スマートフォンでＱＲコードを読み取ると、簡単にホームページが見られます。</a:t>
            </a:r>
            <a:endParaRPr kumimoji="1" lang="en-US" altLang="ja-JP" sz="1600" b="1" dirty="0">
              <a:solidFill>
                <a:srgbClr val="0070C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600" b="1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ぜひご覧ください！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08F6C5B0-0362-A870-B67B-F1EAE1FACD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6538" y="1187280"/>
            <a:ext cx="1561356" cy="3380856"/>
          </a:xfrm>
          <a:prstGeom prst="rect">
            <a:avLst/>
          </a:prstGeom>
          <a:ln w="184150">
            <a:solidFill>
              <a:schemeClr val="bg1">
                <a:lumMod val="65000"/>
              </a:schemeClr>
            </a:solidFill>
          </a:ln>
        </p:spPr>
      </p:pic>
      <p:sp>
        <p:nvSpPr>
          <p:cNvPr id="20" name="楕円 19">
            <a:extLst>
              <a:ext uri="{FF2B5EF4-FFF2-40B4-BE49-F238E27FC236}">
                <a16:creationId xmlns:a16="http://schemas.microsoft.com/office/drawing/2014/main" id="{88AB0F35-FB4F-3F6C-3924-6E221242F155}"/>
              </a:ext>
            </a:extLst>
          </p:cNvPr>
          <p:cNvSpPr/>
          <p:nvPr/>
        </p:nvSpPr>
        <p:spPr>
          <a:xfrm>
            <a:off x="13714947" y="4568136"/>
            <a:ext cx="184538" cy="18453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17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9934</TotalTime>
  <Words>549</Words>
  <Application>Microsoft Office PowerPoint</Application>
  <PresentationFormat>ユーザー設定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9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BIZ UDPゴシック</vt:lpstr>
      <vt:lpstr>HGP創英角ﾎﾟｯﾌﾟ体</vt:lpstr>
      <vt:lpstr>HG丸ｺﾞｼｯｸM-PRO</vt:lpstr>
      <vt:lpstr>Meiryo UI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関田 仁</dc:creator>
  <cp:lastModifiedBy>西岡町 自治区</cp:lastModifiedBy>
  <cp:revision>231</cp:revision>
  <cp:lastPrinted>2026-08-22T02:44:41Z</cp:lastPrinted>
  <dcterms:created xsi:type="dcterms:W3CDTF">2023-04-04T03:58:52Z</dcterms:created>
  <dcterms:modified xsi:type="dcterms:W3CDTF">2026-08-22T02:46:14Z</dcterms:modified>
</cp:coreProperties>
</file>